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6858000" cx="12192000"/>
  <p:notesSz cx="6858000" cy="9144000"/>
  <p:embeddedFontLst>
    <p:embeddedFont>
      <p:font typeface="Sarabun"/>
      <p:regular r:id="rId30"/>
      <p:bold r:id="rId31"/>
      <p:italic r:id="rId32"/>
      <p:boldItalic r:id="rId33"/>
    </p:embeddedFont>
    <p:embeddedFont>
      <p:font typeface="Prompt Medium"/>
      <p:regular r:id="rId34"/>
      <p:bold r:id="rId35"/>
      <p:italic r:id="rId36"/>
      <p:boldItalic r:id="rId37"/>
    </p:embeddedFont>
    <p:embeddedFont>
      <p:font typeface="Prompt Light"/>
      <p:regular r:id="rId38"/>
      <p:bold r:id="rId39"/>
      <p:italic r:id="rId40"/>
      <p:boldItalic r:id="rId41"/>
    </p:embeddedFont>
    <p:embeddedFont>
      <p:font typeface="Fira Sans Condensed"/>
      <p:regular r:id="rId42"/>
      <p:bold r:id="rId43"/>
      <p:italic r:id="rId44"/>
      <p:boldItalic r:id="rId45"/>
    </p:embeddedFont>
    <p:embeddedFont>
      <p:font typeface="Prompt"/>
      <p:regular r:id="rId46"/>
      <p:bold r:id="rId47"/>
      <p:italic r:id="rId48"/>
      <p:boldItalic r:id="rId49"/>
    </p:embeddedFont>
    <p:embeddedFont>
      <p:font typeface="Helvetica Neue"/>
      <p:regular r:id="rId50"/>
      <p:bold r:id="rId51"/>
      <p:italic r:id="rId52"/>
      <p:boldItalic r:id="rId53"/>
    </p:embeddedFont>
    <p:embeddedFont>
      <p:font typeface="Kanit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mptLight-italic.fntdata"/><Relationship Id="rId42" Type="http://schemas.openxmlformats.org/officeDocument/2006/relationships/font" Target="fonts/FiraSansCondensed-regular.fntdata"/><Relationship Id="rId41" Type="http://schemas.openxmlformats.org/officeDocument/2006/relationships/font" Target="fonts/PromptLight-boldItalic.fntdata"/><Relationship Id="rId44" Type="http://schemas.openxmlformats.org/officeDocument/2006/relationships/font" Target="fonts/FiraSansCondensed-italic.fntdata"/><Relationship Id="rId43" Type="http://schemas.openxmlformats.org/officeDocument/2006/relationships/font" Target="fonts/FiraSansCondensed-bold.fntdata"/><Relationship Id="rId46" Type="http://schemas.openxmlformats.org/officeDocument/2006/relationships/font" Target="fonts/Prompt-regular.fntdata"/><Relationship Id="rId45" Type="http://schemas.openxmlformats.org/officeDocument/2006/relationships/font" Target="fonts/FiraSansCondense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rompt-italic.fntdata"/><Relationship Id="rId47" Type="http://schemas.openxmlformats.org/officeDocument/2006/relationships/font" Target="fonts/Prompt-bold.fntdata"/><Relationship Id="rId49" Type="http://schemas.openxmlformats.org/officeDocument/2006/relationships/font" Target="fonts/Promp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Sarabun-bold.fntdata"/><Relationship Id="rId30" Type="http://schemas.openxmlformats.org/officeDocument/2006/relationships/font" Target="fonts/Sarabun-regular.fntdata"/><Relationship Id="rId33" Type="http://schemas.openxmlformats.org/officeDocument/2006/relationships/font" Target="fonts/Sarabun-boldItalic.fntdata"/><Relationship Id="rId32" Type="http://schemas.openxmlformats.org/officeDocument/2006/relationships/font" Target="fonts/Sarabun-italic.fntdata"/><Relationship Id="rId35" Type="http://schemas.openxmlformats.org/officeDocument/2006/relationships/font" Target="fonts/PromptMedium-bold.fntdata"/><Relationship Id="rId34" Type="http://schemas.openxmlformats.org/officeDocument/2006/relationships/font" Target="fonts/PromptMedium-regular.fntdata"/><Relationship Id="rId37" Type="http://schemas.openxmlformats.org/officeDocument/2006/relationships/font" Target="fonts/PromptMedium-boldItalic.fntdata"/><Relationship Id="rId36" Type="http://schemas.openxmlformats.org/officeDocument/2006/relationships/font" Target="fonts/PromptMedium-italic.fntdata"/><Relationship Id="rId39" Type="http://schemas.openxmlformats.org/officeDocument/2006/relationships/font" Target="fonts/PromptLight-bold.fntdata"/><Relationship Id="rId38" Type="http://schemas.openxmlformats.org/officeDocument/2006/relationships/font" Target="fonts/PromptLight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HelveticaNeue-bold.fntdata"/><Relationship Id="rId50" Type="http://schemas.openxmlformats.org/officeDocument/2006/relationships/font" Target="fonts/HelveticaNeue-regular.fntdata"/><Relationship Id="rId53" Type="http://schemas.openxmlformats.org/officeDocument/2006/relationships/font" Target="fonts/HelveticaNeue-boldItalic.fntdata"/><Relationship Id="rId52" Type="http://schemas.openxmlformats.org/officeDocument/2006/relationships/font" Target="fonts/HelveticaNeue-italic.fntdata"/><Relationship Id="rId11" Type="http://schemas.openxmlformats.org/officeDocument/2006/relationships/slide" Target="slides/slide7.xml"/><Relationship Id="rId55" Type="http://schemas.openxmlformats.org/officeDocument/2006/relationships/font" Target="fonts/Kanit-bold.fntdata"/><Relationship Id="rId10" Type="http://schemas.openxmlformats.org/officeDocument/2006/relationships/slide" Target="slides/slide6.xml"/><Relationship Id="rId54" Type="http://schemas.openxmlformats.org/officeDocument/2006/relationships/font" Target="fonts/Kanit-regular.fntdata"/><Relationship Id="rId13" Type="http://schemas.openxmlformats.org/officeDocument/2006/relationships/slide" Target="slides/slide9.xml"/><Relationship Id="rId57" Type="http://schemas.openxmlformats.org/officeDocument/2006/relationships/font" Target="fonts/Kanit-boldItalic.fntdata"/><Relationship Id="rId12" Type="http://schemas.openxmlformats.org/officeDocument/2006/relationships/slide" Target="slides/slide8.xml"/><Relationship Id="rId56" Type="http://schemas.openxmlformats.org/officeDocument/2006/relationships/font" Target="fonts/Kanit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1e33c0cd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g11e33c0cd8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e33c0cd8a_0_1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e33c0cd8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e33c0cd8a_0_1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1e33c0cd8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1e33c0cd8a_0_1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1e33c0cd8a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e33c0cd8a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1e33c0cd8a_0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1e33c0cd8a_0_3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1e33c0cd8a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e33c0cd8a_0_1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e33c0cd8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e33c0cd8a_0_3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1e33c0cd8a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e33c0cd8a_0_1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1e33c0cd8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1e33c0cd8a_0_1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1e33c0cd8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1e33c0cd8a_0_1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1e33c0cd8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6ddd666f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8" name="Google Shape;128;gf6ddd666fe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1e33c0cd8a_0_1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1e33c0cd8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1e33c0cd8a_0_18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1e33c0cd8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e33c0cd8a_0_1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e33c0cd8a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e33c0cd8a_0_3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e33c0cd8a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8bac306b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5" name="Google Shape;275;gf8bac306bd_0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91e59377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191e5937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6ddd666fe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6ddd666f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e4b7659e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e4b7659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e4b7659e3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e4b7659e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e4b7659e3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1e4b7659e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e4b7659e3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e4b7659e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e4b7659e3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e4b7659e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1e33c0cd8a_0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1e33c0cd8a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3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00670" y="5929931"/>
            <a:ext cx="109857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75" lIns="22875" spcFirstLastPara="1" rIns="22875" wrap="square" tIns="2287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Helvetica Neue"/>
              <a:buNone/>
              <a:defRPr b="1" sz="1900"/>
            </a:lvl1pPr>
            <a:lvl2pPr indent="-298450" lvl="1" marL="9144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2pPr>
            <a:lvl3pPr indent="-298450" lvl="2" marL="13716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3pPr>
            <a:lvl4pPr indent="-298450" lvl="3" marL="18288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4pPr>
            <a:lvl5pPr indent="-298450" lvl="4" marL="22860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5pPr>
            <a:lvl6pPr indent="-298450" lvl="5" marL="27432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6pPr>
            <a:lvl7pPr indent="-298450" lvl="6" marL="32004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7pPr>
            <a:lvl8pPr indent="-298450" lvl="7" marL="36576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8pPr>
            <a:lvl9pPr indent="-298450" lvl="8" marL="41148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type="title"/>
          </p:nvPr>
        </p:nvSpPr>
        <p:spPr>
          <a:xfrm>
            <a:off x="603248" y="1287496"/>
            <a:ext cx="109857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norm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Helvetica Neue"/>
              <a:buNone/>
              <a:defRPr sz="5900"/>
            </a:lvl1pPr>
            <a:lvl2pPr lvl="1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2pPr>
            <a:lvl3pPr lvl="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3pPr>
            <a:lvl4pPr lvl="3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4pPr>
            <a:lvl5pPr lvl="4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5pPr>
            <a:lvl6pPr lvl="5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6pPr>
            <a:lvl7pPr lvl="6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7pPr>
            <a:lvl8pPr lvl="7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8pPr>
            <a:lvl9pPr lvl="8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None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600671" y="3611595"/>
            <a:ext cx="109857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25400" lIns="25400" spcFirstLastPara="1" rIns="25400" wrap="square" tIns="25400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b="1" sz="2800"/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b="1" sz="2800"/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b="1" sz="2800"/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b="1" sz="2800"/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Helvetica Neue"/>
              <a:buNone/>
              <a:defRPr b="1" sz="2800"/>
            </a:lvl5pPr>
            <a:lvl6pPr indent="-298450" lvl="5" marL="27432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6pPr>
            <a:lvl7pPr indent="-298450" lvl="6" marL="32004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7pPr>
            <a:lvl8pPr indent="-298450" lvl="7" marL="36576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8pPr>
            <a:lvl9pPr indent="-298450" lvl="8" marL="411480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rgbClr val="000000"/>
              </a:buClr>
              <a:buSzPts val="1100"/>
              <a:buChar char="•"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6000750" y="6540500"/>
            <a:ext cx="184500" cy="187200"/>
          </a:xfrm>
          <a:prstGeom prst="rect">
            <a:avLst/>
          </a:prstGeom>
          <a:noFill/>
          <a:ln>
            <a:noFill/>
          </a:ln>
        </p:spPr>
        <p:txBody>
          <a:bodyPr anchorCtr="0" anchor="b" bIns="25400" lIns="25400" spcFirstLastPara="1" rIns="25400" wrap="square" tIns="2540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"/>
              <a:buNone/>
              <a:defRPr sz="9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 sz="1200">
              <a:solidFill>
                <a:srgbClr val="888888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5696950" y="6203800"/>
            <a:ext cx="7842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  <p:sp>
        <p:nvSpPr>
          <p:cNvPr id="19" name="Google Shape;19;p3"/>
          <p:cNvSpPr txBox="1"/>
          <p:nvPr/>
        </p:nvSpPr>
        <p:spPr>
          <a:xfrm>
            <a:off x="5703900" y="6525925"/>
            <a:ext cx="784200" cy="2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th-TH" sz="14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M</a:t>
            </a: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1</a:t>
            </a:r>
            <a:r>
              <a:rPr b="0" i="0" lang="th-TH" sz="14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-</a:t>
            </a:r>
            <a:r>
              <a:rPr lang="th-TH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2</a:t>
            </a:r>
            <a:r>
              <a:rPr b="0" i="0" lang="th-TH" sz="1400" u="none" cap="none" strike="noStrike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  </a:t>
            </a:r>
            <a:endParaRPr b="0" i="0" sz="1400" u="none" cap="none" strike="noStrike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10135649" y="6355175"/>
            <a:ext cx="1859700" cy="178500"/>
          </a:xfrm>
          <a:prstGeom prst="parallelogram">
            <a:avLst>
              <a:gd fmla="val 85714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/>
        </p:nvSpPr>
        <p:spPr>
          <a:xfrm>
            <a:off x="10063375" y="5860050"/>
            <a:ext cx="215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th-TH" sz="2100">
                <a:solidFill>
                  <a:srgbClr val="1BA2CE"/>
                </a:solidFill>
                <a:latin typeface="Prompt"/>
                <a:ea typeface="Prompt"/>
                <a:cs typeface="Prompt"/>
                <a:sym typeface="Prompt"/>
              </a:rPr>
              <a:t>cyberPi+MQTT</a:t>
            </a:r>
            <a:endParaRPr i="0" sz="2100" u="none" cap="none" strike="noStrike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cxnSp>
        <p:nvCxnSpPr>
          <p:cNvPr id="22" name="Google Shape;22;p3"/>
          <p:cNvCxnSpPr>
            <a:stCxn id="23" idx="1"/>
          </p:cNvCxnSpPr>
          <p:nvPr/>
        </p:nvCxnSpPr>
        <p:spPr>
          <a:xfrm>
            <a:off x="0" y="6497725"/>
            <a:ext cx="10096800" cy="0"/>
          </a:xfrm>
          <a:prstGeom prst="straightConnector1">
            <a:avLst/>
          </a:prstGeom>
          <a:noFill/>
          <a:ln cap="flat" cmpd="sng" w="19050">
            <a:solidFill>
              <a:srgbClr val="1BA2C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" name="Google Shape;23;p3"/>
          <p:cNvSpPr/>
          <p:nvPr/>
        </p:nvSpPr>
        <p:spPr>
          <a:xfrm>
            <a:off x="0" y="6331525"/>
            <a:ext cx="1519500" cy="332400"/>
          </a:xfrm>
          <a:prstGeom prst="rect">
            <a:avLst/>
          </a:prstGeom>
          <a:solidFill>
            <a:srgbClr val="1BA2CE"/>
          </a:solidFill>
          <a:ln cap="flat" cmpd="sng" w="9525">
            <a:solidFill>
              <a:srgbClr val="37B6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 txBox="1"/>
          <p:nvPr/>
        </p:nvSpPr>
        <p:spPr>
          <a:xfrm>
            <a:off x="5696950" y="6203800"/>
            <a:ext cx="7842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>
                <a:solidFill>
                  <a:srgbClr val="000000"/>
                </a:solidFill>
                <a:latin typeface="Sarabun"/>
                <a:ea typeface="Sarabun"/>
                <a:cs typeface="Sarabun"/>
                <a:sym typeface="Sarabun"/>
              </a:rPr>
              <a:t>‹#›</a:t>
            </a:fld>
            <a:endParaRPr>
              <a:solidFill>
                <a:srgbClr val="000000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8709098" y="0"/>
            <a:ext cx="3483000" cy="365700"/>
          </a:xfrm>
          <a:prstGeom prst="parallelogram">
            <a:avLst>
              <a:gd fmla="val 78895" name="adj"/>
            </a:avLst>
          </a:prstGeom>
          <a:solidFill>
            <a:srgbClr val="1BA2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9200" y="5883575"/>
            <a:ext cx="1025918" cy="41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.png"/><Relationship Id="rId7" Type="http://schemas.openxmlformats.org/officeDocument/2006/relationships/image" Target="../media/image11.png"/><Relationship Id="rId8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makeblock-micropython-api.readthedocs.io/en/latest/public_library/Third-party-libraries/mqtt.html" TargetMode="External"/><Relationship Id="rId4" Type="http://schemas.openxmlformats.org/officeDocument/2006/relationships/hyperlink" Target="http://www.hivemq.com/demos/websocket-client/" TargetMode="External"/><Relationship Id="rId5" Type="http://schemas.openxmlformats.org/officeDocument/2006/relationships/image" Target="../media/image17.png"/><Relationship Id="rId6" Type="http://schemas.openxmlformats.org/officeDocument/2006/relationships/hyperlink" Target="https://www.hivemq.com/public-mqtt-broker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Relationship Id="rId4" Type="http://schemas.openxmlformats.org/officeDocument/2006/relationships/hyperlink" Target="http://www.hivemq.com/demos/websocket-client/" TargetMode="External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randomnerdtutorials.com/micropython-mqtt-esp32-esp8266/" TargetMode="External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0" Type="http://schemas.openxmlformats.org/officeDocument/2006/relationships/hyperlink" Target="https://micropython.org/resources/firmware/esp32-20220117-v1.18.bin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andomnerdtutorials.com/install-upycraft-ide-windows-pc-instructions/" TargetMode="External"/><Relationship Id="rId4" Type="http://schemas.openxmlformats.org/officeDocument/2006/relationships/hyperlink" Target="https://randomnerdtutorials.com/install-upycraft-ide-mac-os-x-instructions/" TargetMode="External"/><Relationship Id="rId9" Type="http://schemas.openxmlformats.org/officeDocument/2006/relationships/hyperlink" Target="https://micropython.org/download/esp32/" TargetMode="External"/><Relationship Id="rId5" Type="http://schemas.openxmlformats.org/officeDocument/2006/relationships/hyperlink" Target="https://randomnerdtutorials.com/install-upycraft-ide-linux-ubuntu-instructions/" TargetMode="External"/><Relationship Id="rId6" Type="http://schemas.openxmlformats.org/officeDocument/2006/relationships/hyperlink" Target="https://www.python.org/downloads/" TargetMode="External"/><Relationship Id="rId7" Type="http://schemas.openxmlformats.org/officeDocument/2006/relationships/hyperlink" Target="https://randomnerdtutorials.com/uPyCraftWindows" TargetMode="External"/><Relationship Id="rId8" Type="http://schemas.openxmlformats.org/officeDocument/2006/relationships/hyperlink" Target="https://randomnerdtutorials.com/flash-upload-micropython-firmware-esp32-esp8266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hivemq.com/demos/websocket-client/" TargetMode="External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randomnerdtutorials.com/install-upycraft-ide-windows-pc-instructions/" TargetMode="External"/><Relationship Id="rId4" Type="http://schemas.openxmlformats.org/officeDocument/2006/relationships/hyperlink" Target="https://randomnerdtutorials.com/install-upycraft-ide-mac-os-x-instructions/" TargetMode="External"/><Relationship Id="rId5" Type="http://schemas.openxmlformats.org/officeDocument/2006/relationships/hyperlink" Target="https://randomnerdtutorials.com/install-upycraft-ide-linux-ubuntu-instructions/" TargetMode="External"/><Relationship Id="rId6" Type="http://schemas.openxmlformats.org/officeDocument/2006/relationships/hyperlink" Target="https://randomnerdtutorials.com/flash-upload-micropython-firmware-esp32-esp8266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>
            <a:off x="0" y="2430966"/>
            <a:ext cx="6891600" cy="4427100"/>
          </a:xfrm>
          <a:prstGeom prst="triangle">
            <a:avLst>
              <a:gd fmla="val 0" name="adj"/>
            </a:avLst>
          </a:prstGeom>
          <a:solidFill>
            <a:srgbClr val="1BA2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37B6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4783872" y="5497551"/>
            <a:ext cx="7407900" cy="13605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4650059" y="5062651"/>
            <a:ext cx="312300" cy="290100"/>
          </a:xfrm>
          <a:prstGeom prst="ellipse">
            <a:avLst/>
          </a:prstGeom>
          <a:noFill/>
          <a:ln cap="flat" cmpd="sng" w="19050">
            <a:solidFill>
              <a:srgbClr val="37B6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0163" y="1207194"/>
            <a:ext cx="2296497" cy="10434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16"/>
          <p:cNvCxnSpPr>
            <a:stCxn id="107" idx="6"/>
          </p:cNvCxnSpPr>
          <p:nvPr/>
        </p:nvCxnSpPr>
        <p:spPr>
          <a:xfrm>
            <a:off x="4962359" y="5207701"/>
            <a:ext cx="7229700" cy="11100"/>
          </a:xfrm>
          <a:prstGeom prst="straightConnector1">
            <a:avLst/>
          </a:prstGeom>
          <a:noFill/>
          <a:ln cap="flat" cmpd="sng" w="19050">
            <a:solidFill>
              <a:srgbClr val="37B6FF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0" name="Google Shape;110;p16"/>
          <p:cNvCxnSpPr>
            <a:stCxn id="107" idx="1"/>
          </p:cNvCxnSpPr>
          <p:nvPr/>
        </p:nvCxnSpPr>
        <p:spPr>
          <a:xfrm rot="10800000">
            <a:off x="-106" y="2093435"/>
            <a:ext cx="4695900" cy="3011700"/>
          </a:xfrm>
          <a:prstGeom prst="straightConnector1">
            <a:avLst/>
          </a:prstGeom>
          <a:noFill/>
          <a:ln cap="flat" cmpd="sng" w="19050">
            <a:solidFill>
              <a:srgbClr val="37B6F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1" name="Google Shape;111;p16"/>
          <p:cNvSpPr txBox="1"/>
          <p:nvPr/>
        </p:nvSpPr>
        <p:spPr>
          <a:xfrm>
            <a:off x="4736434" y="507514"/>
            <a:ext cx="759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th-TH" sz="4000">
                <a:solidFill>
                  <a:srgbClr val="1BA2CE"/>
                </a:solidFill>
                <a:latin typeface="Prompt Medium"/>
                <a:ea typeface="Prompt Medium"/>
                <a:cs typeface="Prompt Medium"/>
                <a:sym typeface="Prompt Medium"/>
              </a:rPr>
              <a:t>IoTs AI and Robotics</a:t>
            </a:r>
            <a:endParaRPr i="0" sz="1500" u="none" cap="none" strike="noStrike">
              <a:solidFill>
                <a:srgbClr val="1BA2CE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4511047" y="1879475"/>
            <a:ext cx="4447500" cy="12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i="0" sz="2800" u="none" cap="none" strike="noStrike">
              <a:solidFill>
                <a:srgbClr val="595959"/>
              </a:solidFill>
              <a:latin typeface="Prompt Light"/>
              <a:ea typeface="Prompt Light"/>
              <a:cs typeface="Prompt Light"/>
              <a:sym typeface="Prompt Light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4511069" y="2366367"/>
            <a:ext cx="672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th-TH" sz="2400">
                <a:solidFill>
                  <a:srgbClr val="595959"/>
                </a:solidFill>
                <a:latin typeface="Prompt Light"/>
                <a:ea typeface="Prompt Light"/>
                <a:cs typeface="Prompt Light"/>
                <a:sym typeface="Prompt Light"/>
              </a:rPr>
              <a:t>M1-2 mBot2 and MQTT</a:t>
            </a:r>
            <a:endParaRPr sz="2400">
              <a:solidFill>
                <a:srgbClr val="595959"/>
              </a:solidFill>
              <a:latin typeface="Prompt Light"/>
              <a:ea typeface="Prompt Light"/>
              <a:cs typeface="Prompt Light"/>
              <a:sym typeface="Prompt Light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4751884" y="1207210"/>
            <a:ext cx="7599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th-TH" sz="4000">
                <a:solidFill>
                  <a:srgbClr val="1BA2CE"/>
                </a:solidFill>
                <a:latin typeface="Prompt Medium"/>
                <a:ea typeface="Prompt Medium"/>
                <a:cs typeface="Prompt Medium"/>
                <a:sym typeface="Prompt Medium"/>
              </a:rPr>
              <a:t>Super AI Engineer Season 2</a:t>
            </a:r>
            <a:endParaRPr i="0" sz="1500" u="none" cap="none" strike="noStrike">
              <a:solidFill>
                <a:schemeClr val="dk1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10092500" y="6452000"/>
            <a:ext cx="464100" cy="158100"/>
          </a:xfrm>
          <a:prstGeom prst="parallelogram">
            <a:avLst>
              <a:gd fmla="val 85714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10854500" y="6452000"/>
            <a:ext cx="464100" cy="158100"/>
          </a:xfrm>
          <a:prstGeom prst="parallelogram">
            <a:avLst>
              <a:gd fmla="val 85714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11235500" y="6452000"/>
            <a:ext cx="464100" cy="158100"/>
          </a:xfrm>
          <a:prstGeom prst="parallelogram">
            <a:avLst>
              <a:gd fmla="val 85714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11616500" y="6452000"/>
            <a:ext cx="464100" cy="158100"/>
          </a:xfrm>
          <a:prstGeom prst="parallelogram">
            <a:avLst>
              <a:gd fmla="val 85714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10473500" y="6452000"/>
            <a:ext cx="464100" cy="158100"/>
          </a:xfrm>
          <a:prstGeom prst="parallelogram">
            <a:avLst>
              <a:gd fmla="val 85714" name="adj"/>
            </a:avLst>
          </a:prstGeom>
          <a:solidFill>
            <a:srgbClr val="33333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0" name="Google Shape;120;p16"/>
          <p:cNvPicPr preferRelativeResize="0"/>
          <p:nvPr/>
        </p:nvPicPr>
        <p:blipFill rotWithShape="1">
          <a:blip r:embed="rId4">
            <a:alphaModFix/>
          </a:blip>
          <a:srcRect b="25251" l="0" r="4761" t="26235"/>
          <a:stretch/>
        </p:blipFill>
        <p:spPr>
          <a:xfrm>
            <a:off x="0" y="76200"/>
            <a:ext cx="2019472" cy="102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3074" y="222125"/>
            <a:ext cx="2296475" cy="80303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150175" y="6315350"/>
            <a:ext cx="214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600">
                <a:solidFill>
                  <a:srgbClr val="FFFFFF"/>
                </a:solidFill>
                <a:latin typeface="Sarabun"/>
                <a:ea typeface="Sarabun"/>
                <a:cs typeface="Sarabun"/>
                <a:sym typeface="Sarabun"/>
              </a:rPr>
              <a:t>ข้อมูลหลักสูตรเพิ่มเติม</a:t>
            </a:r>
            <a:endParaRPr sz="1600">
              <a:solidFill>
                <a:srgbClr val="FFFFFF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23" name="Google Shape;12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600" y="1247334"/>
            <a:ext cx="1560812" cy="632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926267" y="80433"/>
            <a:ext cx="1158272" cy="1067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162" y="4087789"/>
            <a:ext cx="2238600" cy="2211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0934700" cy="61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8676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095625"/>
            <a:ext cx="4667250" cy="13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>
            <a:off x="227175" y="1703100"/>
            <a:ext cx="58545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th-TH" sz="1800">
                <a:solidFill>
                  <a:srgbClr val="E477A3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cyberPi</a:t>
            </a:r>
            <a:endParaRPr b="1" sz="1800">
              <a:solidFill>
                <a:srgbClr val="E477A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>
            <a:off x="234325" y="4674900"/>
            <a:ext cx="5390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th-TH" sz="1800">
                <a:solidFill>
                  <a:srgbClr val="E477A3"/>
                </a:solidFill>
                <a:latin typeface="Fira Sans Condensed"/>
                <a:ea typeface="Fira Sans Condensed"/>
                <a:cs typeface="Fira Sans Condensed"/>
                <a:sym typeface="Fira Sans Condensed"/>
              </a:rPr>
              <a:t>Sprites</a:t>
            </a:r>
            <a:endParaRPr b="1" sz="1800">
              <a:solidFill>
                <a:srgbClr val="E477A3"/>
              </a:solidFill>
              <a:latin typeface="Fira Sans Condensed"/>
              <a:ea typeface="Fira Sans Condensed"/>
              <a:cs typeface="Fira Sans Condensed"/>
              <a:sym typeface="Fira Sans Condense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687683" cy="655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50800" y="29625"/>
            <a:ext cx="12067500" cy="176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Times New Roman"/>
              <a:buNone/>
            </a:pPr>
            <a:r>
              <a:rPr lang="th-TH">
                <a:solidFill>
                  <a:srgbClr val="43434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Control Robot via Web interface/Sensor</a:t>
            </a:r>
            <a:endParaRPr i="0" sz="4800" u="none" cap="none" strike="noStrike">
              <a:solidFill>
                <a:srgbClr val="43434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11480800" y="8475133"/>
            <a:ext cx="3657600" cy="48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th-TH"/>
              <a:t>‹#›</a:t>
            </a:fld>
            <a:endParaRPr/>
          </a:p>
        </p:txBody>
      </p:sp>
      <p:pic>
        <p:nvPicPr>
          <p:cNvPr id="201" name="Google Shape;201;p28"/>
          <p:cNvPicPr preferRelativeResize="0"/>
          <p:nvPr/>
        </p:nvPicPr>
        <p:blipFill rotWithShape="1">
          <a:blip r:embed="rId3">
            <a:alphaModFix/>
          </a:blip>
          <a:srcRect b="0" l="32390" r="31067" t="0"/>
          <a:stretch/>
        </p:blipFill>
        <p:spPr>
          <a:xfrm>
            <a:off x="10238167" y="2019300"/>
            <a:ext cx="1345833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/>
        </p:nvSpPr>
        <p:spPr>
          <a:xfrm>
            <a:off x="9564400" y="5112267"/>
            <a:ext cx="2627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MQTT Websocket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4864800" y="4705867"/>
            <a:ext cx="18669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IoT Device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mBot2(CyberPi - ESP32)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8"/>
          <p:cNvSpPr txBox="1"/>
          <p:nvPr/>
        </p:nvSpPr>
        <p:spPr>
          <a:xfrm>
            <a:off x="115600" y="4909067"/>
            <a:ext cx="2627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Robot Motor Sensor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6922800" y="5112267"/>
            <a:ext cx="2627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MQTT Broker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8"/>
          <p:cNvSpPr txBox="1"/>
          <p:nvPr/>
        </p:nvSpPr>
        <p:spPr>
          <a:xfrm>
            <a:off x="8641400" y="5620267"/>
            <a:ext cx="153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MQTT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8"/>
          <p:cNvSpPr txBox="1"/>
          <p:nvPr/>
        </p:nvSpPr>
        <p:spPr>
          <a:xfrm>
            <a:off x="1639600" y="5620267"/>
            <a:ext cx="153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Wire I/O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8"/>
          <p:cNvSpPr txBox="1"/>
          <p:nvPr/>
        </p:nvSpPr>
        <p:spPr>
          <a:xfrm>
            <a:off x="5898200" y="5620267"/>
            <a:ext cx="153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MQTT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2195" y="2139097"/>
            <a:ext cx="2161111" cy="2161133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8"/>
          <p:cNvSpPr txBox="1"/>
          <p:nvPr/>
        </p:nvSpPr>
        <p:spPr>
          <a:xfrm>
            <a:off x="2705100" y="4705867"/>
            <a:ext cx="1866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Low level Board mBot2(ESP32)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8"/>
          <p:cNvSpPr txBox="1"/>
          <p:nvPr/>
        </p:nvSpPr>
        <p:spPr>
          <a:xfrm>
            <a:off x="3874800" y="5620267"/>
            <a:ext cx="1536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900">
                <a:latin typeface="Times New Roman"/>
                <a:ea typeface="Times New Roman"/>
                <a:cs typeface="Times New Roman"/>
                <a:sym typeface="Times New Roman"/>
              </a:rPr>
              <a:t>Same MCU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4400" y="1382640"/>
            <a:ext cx="5907960" cy="3323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45499" y="4070175"/>
            <a:ext cx="2494122" cy="61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162750" y="959875"/>
            <a:ext cx="1495950" cy="149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533400"/>
            <a:ext cx="10677525" cy="46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0"/>
          <p:cNvSpPr txBox="1"/>
          <p:nvPr/>
        </p:nvSpPr>
        <p:spPr>
          <a:xfrm>
            <a:off x="0" y="4495800"/>
            <a:ext cx="6858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/>
              <a:t>makeblock MQTT API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 u="sng">
                <a:solidFill>
                  <a:schemeClr val="hlink"/>
                </a:solidFill>
                <a:hlinkClick r:id="rId3"/>
              </a:rPr>
              <a:t>https://makeblock-micropython-api.readthedocs.io/en/latest/public_library/Third-party-libraries/mqtt.html</a:t>
            </a:r>
            <a:r>
              <a:rPr lang="th-TH"/>
              <a:t> </a:t>
            </a:r>
            <a:endParaRPr/>
          </a:p>
        </p:txBody>
      </p:sp>
      <p:sp>
        <p:nvSpPr>
          <p:cNvPr id="225" name="Google Shape;225;p30"/>
          <p:cNvSpPr txBox="1"/>
          <p:nvPr/>
        </p:nvSpPr>
        <p:spPr>
          <a:xfrm>
            <a:off x="0" y="0"/>
            <a:ext cx="792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th-TH" sz="2000"/>
              <a:t>hiveMQ</a:t>
            </a:r>
            <a:endParaRPr i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th-TH" sz="2000" u="sng">
                <a:solidFill>
                  <a:schemeClr val="hlink"/>
                </a:solidFill>
                <a:hlinkClick r:id="rId4"/>
              </a:rPr>
              <a:t>http://www.hivemq.com/demos/websocket-client/</a:t>
            </a:r>
            <a:r>
              <a:rPr i="1" lang="th-TH" sz="2000"/>
              <a:t> </a:t>
            </a:r>
            <a:endParaRPr i="1" sz="2000"/>
          </a:p>
        </p:txBody>
      </p:sp>
      <p:pic>
        <p:nvPicPr>
          <p:cNvPr id="226" name="Google Shape;22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996600"/>
            <a:ext cx="4048125" cy="9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0"/>
          <p:cNvSpPr txBox="1"/>
          <p:nvPr/>
        </p:nvSpPr>
        <p:spPr>
          <a:xfrm>
            <a:off x="5867400" y="0"/>
            <a:ext cx="44907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"broker.hivemq.com"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1883</a:t>
            </a:r>
            <a:endParaRPr sz="1900"/>
          </a:p>
        </p:txBody>
      </p:sp>
      <p:sp>
        <p:nvSpPr>
          <p:cNvPr id="228" name="Google Shape;228;p30"/>
          <p:cNvSpPr txBox="1"/>
          <p:nvPr/>
        </p:nvSpPr>
        <p:spPr>
          <a:xfrm>
            <a:off x="0" y="2971800"/>
            <a:ext cx="7121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2400"/>
              <a:t>More information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2400" u="sng">
                <a:solidFill>
                  <a:schemeClr val="hlink"/>
                </a:solidFill>
                <a:hlinkClick r:id="rId6"/>
              </a:rPr>
              <a:t>https://www.hivemq.com/public-mqtt-broker/</a:t>
            </a:r>
            <a:r>
              <a:rPr lang="th-TH" sz="2400"/>
              <a:t> 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09800"/>
            <a:ext cx="11887200" cy="3441674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1"/>
          <p:cNvSpPr txBox="1"/>
          <p:nvPr/>
        </p:nvSpPr>
        <p:spPr>
          <a:xfrm>
            <a:off x="0" y="0"/>
            <a:ext cx="792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th-TH" sz="2000"/>
              <a:t>hiveMQ</a:t>
            </a:r>
            <a:endParaRPr i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th-TH" sz="2000" u="sng">
                <a:solidFill>
                  <a:schemeClr val="hlink"/>
                </a:solidFill>
                <a:hlinkClick r:id="rId4"/>
              </a:rPr>
              <a:t>http://www.hivemq.com/demos/websocket-client/</a:t>
            </a:r>
            <a:r>
              <a:rPr i="1" lang="th-TH" sz="2000"/>
              <a:t> </a:t>
            </a:r>
            <a:endParaRPr i="1" sz="2000"/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996600"/>
            <a:ext cx="4048125" cy="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/>
          <p:nvPr/>
        </p:nvSpPr>
        <p:spPr>
          <a:xfrm>
            <a:off x="0" y="0"/>
            <a:ext cx="12192000" cy="16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"broker.hivemq.com"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1883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Fill in as you like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"clientId-zjLK387Swa"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Example Path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"admin/COMMAND"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"admin/signalfromrobot2"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Connect to the MQTT server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'Connecting to MQTT'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clean_session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'Connected to MQTT'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publish a message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message processing function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":"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:]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'Received'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subscribe message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set_callback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keepalive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500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ssl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on_start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is_connected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'green black black black green'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'count 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"bottom_mid"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'red black black black red'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'Connecting to WiFi'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is_press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is_btn_press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'Press B 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controller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"top_mid"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'Press B 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controller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greater_than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"timer"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on_compare_than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   print('Current command', command )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'Forward'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straight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'Backward'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straight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-5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reset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1" name="Google Shape;241;p32"/>
          <p:cNvSpPr txBox="1"/>
          <p:nvPr/>
        </p:nvSpPr>
        <p:spPr>
          <a:xfrm>
            <a:off x="3927700" y="31925"/>
            <a:ext cx="821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th-TH" sz="4400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mBot2</a:t>
            </a:r>
            <a:r>
              <a:rPr lang="th-TH" sz="4400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 + Python + MQTT</a:t>
            </a:r>
            <a:endParaRPr i="0" sz="4400" u="none" cap="none" strike="noStrike">
              <a:solidFill>
                <a:srgbClr val="595959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3"/>
          <p:cNvSpPr txBox="1"/>
          <p:nvPr/>
        </p:nvSpPr>
        <p:spPr>
          <a:xfrm>
            <a:off x="0" y="609600"/>
            <a:ext cx="12192000" cy="49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endParaRPr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endParaRPr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"broker.hivemq.com"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1883</a:t>
            </a:r>
            <a:endParaRPr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Fill in as you like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"clientId-zjLK387Swa"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Example Path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"admin/COMMAND"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"admin/signalfromrobot2"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/>
        </p:nvSpPr>
        <p:spPr>
          <a:xfrm>
            <a:off x="0" y="609600"/>
            <a:ext cx="12192000" cy="3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Connect to the MQTT server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'Connecting to MQTT'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clean_session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'Connected to MQTT'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publish a message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publish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5696950" y="6203800"/>
            <a:ext cx="7842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th-TH"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‹#›</a:t>
            </a:fld>
            <a:endParaRPr sz="14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150300" y="116350"/>
            <a:ext cx="9203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3800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ผศ.ดร.ณรงค์เดช กีรติพรานนท์ (อ.โต้ง)</a:t>
            </a:r>
            <a:endParaRPr sz="3800">
              <a:solidFill>
                <a:srgbClr val="595959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150300" y="693150"/>
            <a:ext cx="6945900" cy="11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2300">
                <a:solidFill>
                  <a:srgbClr val="1BA2CE"/>
                </a:solidFill>
                <a:latin typeface="Prompt"/>
                <a:ea typeface="Prompt"/>
                <a:cs typeface="Prompt"/>
                <a:sym typeface="Prompt"/>
              </a:rPr>
              <a:t>ความเชี่ยวชาญ</a:t>
            </a:r>
            <a:endParaRPr sz="23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20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Artificial Intelligence, Robotics, Automation System, IoT, </a:t>
            </a:r>
            <a:endParaRPr sz="20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20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Business and System Analysis</a:t>
            </a:r>
            <a:endParaRPr sz="2000">
              <a:solidFill>
                <a:srgbClr val="1BA2CE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 rotWithShape="1">
          <a:blip r:embed="rId3">
            <a:alphaModFix/>
          </a:blip>
          <a:srcRect b="24868" l="0" r="0" t="0"/>
          <a:stretch/>
        </p:blipFill>
        <p:spPr>
          <a:xfrm>
            <a:off x="9456025" y="406675"/>
            <a:ext cx="1836750" cy="214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7"/>
          <p:cNvSpPr/>
          <p:nvPr/>
        </p:nvSpPr>
        <p:spPr>
          <a:xfrm>
            <a:off x="150300" y="1683750"/>
            <a:ext cx="78297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2100">
                <a:solidFill>
                  <a:srgbClr val="1BA2CE"/>
                </a:solidFill>
                <a:latin typeface="Prompt"/>
                <a:ea typeface="Prompt"/>
                <a:cs typeface="Prompt"/>
                <a:sym typeface="Prompt"/>
              </a:rPr>
              <a:t>ประวัติการศึกษา</a:t>
            </a:r>
            <a:endParaRPr sz="21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arabun"/>
              <a:buChar char="-"/>
            </a:pPr>
            <a:r>
              <a:rPr lang="th-TH" sz="16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ปริญญาเอก Doctor of Philosophy (Information Technology) Queensland University of Technology, Brisbane, Australia</a:t>
            </a:r>
            <a:endParaRPr sz="16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arabun"/>
              <a:buChar char="-"/>
            </a:pPr>
            <a:r>
              <a:rPr lang="th-TH" sz="16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ปริญญาโท Master of Engineering Science (Computer and Communications Engineering) ที่ Queensland University of Technology, Brisbane, Australia</a:t>
            </a:r>
            <a:endParaRPr sz="16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arabun"/>
              <a:buChar char="-"/>
            </a:pPr>
            <a:r>
              <a:rPr lang="th-TH" sz="16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ปริญญาตรี วิศวกรรมศาสตร์บัณฑิต (วิศวกรรมคอมพิวเตอร์) จุฬาลงกรณ์มหาวิทยาลัย เกียรตินิยมอันดับ 2</a:t>
            </a:r>
            <a:endParaRPr sz="16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18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228900" y="3856000"/>
            <a:ext cx="7672500" cy="24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-TH" sz="2100">
                <a:solidFill>
                  <a:srgbClr val="1BA2CE"/>
                </a:solidFill>
                <a:latin typeface="Prompt"/>
                <a:ea typeface="Prompt"/>
                <a:cs typeface="Prompt"/>
                <a:sym typeface="Prompt"/>
              </a:rPr>
              <a:t>รางวัลที่ได้รับ</a:t>
            </a:r>
            <a:endParaRPr sz="21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nit"/>
              <a:buChar char="-"/>
            </a:pPr>
            <a:r>
              <a:rPr lang="th-TH" sz="16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2563 	นักวิจัยรุ่นใหม่ดีเด่น กลุ่มสาขาวิทยาศาสตร์และเทคโนโลยี จากสมาคมสถาบันอุดมศึกษาเอกชนแห่งประเทศไทย</a:t>
            </a:r>
            <a:endParaRPr sz="16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nit"/>
              <a:buChar char="-"/>
            </a:pPr>
            <a:r>
              <a:rPr lang="th-TH" sz="16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2562 	Best Paper Award, ICSTE2019) ณ เขตบริหารพิเศษมาเก๊า</a:t>
            </a:r>
            <a:endParaRPr sz="16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nit"/>
              <a:buChar char="-"/>
            </a:pPr>
            <a:r>
              <a:rPr lang="th-TH" sz="16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2555 	อาจารย์ผู้สอนดีเด่น มหาวิทยาลัยธุรกิจบัณฑิตย์</a:t>
            </a:r>
            <a:endParaRPr sz="16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-406400" lvl="0" marL="609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nit"/>
              <a:buChar char="-"/>
            </a:pPr>
            <a:r>
              <a:rPr lang="th-TH" sz="16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2554 	อาจารย์ที่ปรึกษาชมรมด้านวิชาการดีเด่น มหาวิทยาลัยธุรกิจบัณฑิตย์</a:t>
            </a:r>
            <a:endParaRPr sz="21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7894225" y="2588050"/>
            <a:ext cx="4101000" cy="3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2200">
                <a:solidFill>
                  <a:srgbClr val="1BA2CE"/>
                </a:solidFill>
                <a:latin typeface="Prompt"/>
                <a:ea typeface="Prompt"/>
                <a:cs typeface="Prompt"/>
                <a:sym typeface="Prompt"/>
              </a:rPr>
              <a:t>ประวัติการทำงาน</a:t>
            </a:r>
            <a:endParaRPr sz="22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17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2564 - ปัจจุบัน ผู้อำนวยการสถาบัน iMAKE</a:t>
            </a:r>
            <a:endParaRPr sz="17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17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2560 - ปัจจุบัน หัวหน้าสาขาวิชาวิศวกรรมหุ่นยนต์และระบบอัตโนมัติ</a:t>
            </a:r>
            <a:endParaRPr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17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2560 - 2563 คณบดีวิทยาลัยนวัตกรรมด้านเทคโนโลยีและวิศวกรรมศาสตร์ มหาวิทยาลัยธุรกิจบัณฑิตย์</a:t>
            </a:r>
            <a:endParaRPr sz="17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17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2552 - 2562 อาจารย์ที่ปรึกษาชมรมโรบอท</a:t>
            </a:r>
            <a:endParaRPr sz="17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th-TH" sz="17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2543 - ปัจจุบัน อาจารย์ประจำ มหาวิทยาลัยธุรกิจบัณฑิตย์</a:t>
            </a:r>
            <a:endParaRPr sz="2200">
              <a:solidFill>
                <a:srgbClr val="1BA2CE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/>
        </p:nvSpPr>
        <p:spPr>
          <a:xfrm>
            <a:off x="0" y="609600"/>
            <a:ext cx="12192000" cy="5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message processing function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":"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:]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'Received'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subscribe message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set_callback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keepalive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500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ssl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6"/>
          <p:cNvSpPr txBox="1"/>
          <p:nvPr/>
        </p:nvSpPr>
        <p:spPr>
          <a:xfrm>
            <a:off x="0" y="0"/>
            <a:ext cx="11923500" cy="6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endParaRPr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on_start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is_connected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'green black black black green'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'count 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"bottom_mid"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'red black black black red'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'Connecting to WiFi'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"center"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/>
          <p:nvPr/>
        </p:nvSpPr>
        <p:spPr>
          <a:xfrm>
            <a:off x="0" y="457200"/>
            <a:ext cx="11972400" cy="52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is_press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is_btn_press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display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show_label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'Press B 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controller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)),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"top_mid"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index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'Press B 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controller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get_count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greater_than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"timer"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on_compare_than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   print('Current command', command )</a:t>
            </a:r>
            <a:endParaRPr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'Forward'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straight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'Backward'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mbot2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straight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-5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cyberpi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timer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reset</a:t>
            </a:r>
            <a:r>
              <a:rPr lang="th-TH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8"/>
          <p:cNvSpPr txBox="1"/>
          <p:nvPr/>
        </p:nvSpPr>
        <p:spPr>
          <a:xfrm>
            <a:off x="0" y="1066800"/>
            <a:ext cx="12069600" cy="163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event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"broker.hivemq.com"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1883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Fill in as you like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Example Path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"admin/COMMAND"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"admin/signalfromrobot2"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#'superAIEngineer2'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Connect to the MQTT server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clean_session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publish a message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payload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message processing function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 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":"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msg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)[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:]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'Received'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8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# subscribe message</a:t>
            </a:r>
            <a:endParaRPr sz="900">
              <a:solidFill>
                <a:srgbClr val="008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set_callback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on_message_come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TopicSub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MQTTClient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client_id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MQTTHOST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MQTTPORT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userName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keepalive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500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ssl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on_start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while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is_connected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show_all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on_mqtt_connect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isConnectedMQTT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on_subscribe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endParaRPr sz="900">
              <a:solidFill>
                <a:srgbClr val="09885A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'count 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show_all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ssid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password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'seenandpat'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mode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wifi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WLAN_MODE_STA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touchpad0_active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on_0_active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on_publish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TopicPub2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'Touch0 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str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touchpad0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get_value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()),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retain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qos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CC99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@event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greater_than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'timer'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on_greater_than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global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endParaRPr sz="900">
              <a:solidFill>
                <a:srgbClr val="005CC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'Forward'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show_ring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'green black black black black black black black black black green green'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off_all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(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find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 &gt; 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):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'Backward'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show_ring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'black black black black green green green black black black black black'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th-TH" sz="900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led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off_all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command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th-TH" sz="9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''</a:t>
            </a:r>
            <a:endParaRPr sz="9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halo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th-TH" sz="900">
                <a:solidFill>
                  <a:srgbClr val="005CC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reset_timer</a:t>
            </a:r>
            <a:r>
              <a:rPr lang="th-TH" sz="900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sz="900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2" name="Google Shape;272;p38"/>
          <p:cNvSpPr txBox="1"/>
          <p:nvPr/>
        </p:nvSpPr>
        <p:spPr>
          <a:xfrm>
            <a:off x="41500" y="31925"/>
            <a:ext cx="821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th-TH" sz="4400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HaloCode + Python + MQTT</a:t>
            </a:r>
            <a:endParaRPr i="0" sz="4400" u="none" cap="none" strike="noStrike">
              <a:solidFill>
                <a:srgbClr val="595959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9"/>
          <p:cNvSpPr/>
          <p:nvPr/>
        </p:nvSpPr>
        <p:spPr>
          <a:xfrm>
            <a:off x="5569300" y="143525"/>
            <a:ext cx="2517300" cy="1043100"/>
          </a:xfrm>
          <a:prstGeom prst="rect">
            <a:avLst/>
          </a:prstGeom>
          <a:noFill/>
          <a:ln cap="flat" cmpd="sng" w="28575">
            <a:solidFill>
              <a:srgbClr val="1BA2C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9"/>
          <p:cNvSpPr txBox="1"/>
          <p:nvPr/>
        </p:nvSpPr>
        <p:spPr>
          <a:xfrm>
            <a:off x="4250550" y="372500"/>
            <a:ext cx="3538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th-TH" sz="3200">
                <a:solidFill>
                  <a:srgbClr val="666666"/>
                </a:solidFill>
                <a:latin typeface="Prompt"/>
                <a:ea typeface="Prompt"/>
                <a:cs typeface="Prompt"/>
                <a:sym typeface="Prompt"/>
              </a:rPr>
              <a:t>IoTs Training</a:t>
            </a:r>
            <a:endParaRPr b="0" i="0" sz="3200" u="none" cap="none" strike="noStrike">
              <a:solidFill>
                <a:srgbClr val="666666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-122662" y="445325"/>
            <a:ext cx="4368000" cy="439500"/>
          </a:xfrm>
          <a:prstGeom prst="parallelogram">
            <a:avLst>
              <a:gd fmla="val 25000" name="adj"/>
            </a:avLst>
          </a:prstGeom>
          <a:solidFill>
            <a:srgbClr val="1BA2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9"/>
          <p:cNvSpPr/>
          <p:nvPr/>
        </p:nvSpPr>
        <p:spPr>
          <a:xfrm>
            <a:off x="7824651" y="443655"/>
            <a:ext cx="4508400" cy="439500"/>
          </a:xfrm>
          <a:prstGeom prst="parallelogram">
            <a:avLst>
              <a:gd fmla="val 25000" name="adj"/>
            </a:avLst>
          </a:prstGeom>
          <a:solidFill>
            <a:srgbClr val="7F7F7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9"/>
          <p:cNvSpPr/>
          <p:nvPr/>
        </p:nvSpPr>
        <p:spPr>
          <a:xfrm>
            <a:off x="670375" y="1415400"/>
            <a:ext cx="5102700" cy="703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th-TH" sz="4100" u="none" cap="none" strike="noStrike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สรุปบทเรียนวันนี้</a:t>
            </a:r>
            <a:endParaRPr b="0" i="0" sz="4100" u="none" cap="none" strike="noStrike">
              <a:solidFill>
                <a:srgbClr val="595959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282" name="Google Shape;282;p39"/>
          <p:cNvSpPr/>
          <p:nvPr/>
        </p:nvSpPr>
        <p:spPr>
          <a:xfrm>
            <a:off x="1172308" y="2576808"/>
            <a:ext cx="98475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Sarabun"/>
              <a:buChar char="•"/>
            </a:pPr>
            <a:r>
              <a:rPr lang="th-TH" sz="20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ได้ทดลองใช้งาน cyberPi + mBot2</a:t>
            </a:r>
            <a:endParaRPr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Sarabun"/>
              <a:buChar char="•"/>
            </a:pPr>
            <a:r>
              <a:rPr lang="th-TH" sz="20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ได้เรียนรู้ mBot2 + Python</a:t>
            </a:r>
            <a:endParaRPr sz="2000">
              <a:solidFill>
                <a:srgbClr val="595959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Sarabun"/>
              <a:buChar char="•"/>
            </a:pPr>
            <a:r>
              <a:rPr lang="th-TH" sz="20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ได้เชื่อมต่อระหว่าง cyberPi + mBot2 + MQTT</a:t>
            </a:r>
            <a:endParaRPr sz="2000">
              <a:solidFill>
                <a:srgbClr val="595959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83" name="Google Shape;283;p39"/>
          <p:cNvSpPr txBox="1"/>
          <p:nvPr>
            <p:ph idx="12" type="sldNum"/>
          </p:nvPr>
        </p:nvSpPr>
        <p:spPr>
          <a:xfrm>
            <a:off x="5696950" y="6203800"/>
            <a:ext cx="7842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th-TH"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‹#›</a:t>
            </a:fld>
            <a:endParaRPr sz="14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284" name="Google Shape;284;p39"/>
          <p:cNvSpPr txBox="1"/>
          <p:nvPr>
            <p:ph idx="11" type="ftr"/>
          </p:nvPr>
        </p:nvSpPr>
        <p:spPr>
          <a:xfrm>
            <a:off x="4038600" y="6412675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th-TH"/>
              <a:t>M0-1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887201" cy="6484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5696950" y="6203800"/>
            <a:ext cx="784200" cy="29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th-TH" sz="1400">
                <a:solidFill>
                  <a:schemeClr val="dk1"/>
                </a:solidFill>
                <a:latin typeface="Sarabun"/>
                <a:ea typeface="Sarabun"/>
                <a:cs typeface="Sarabun"/>
                <a:sym typeface="Sarabun"/>
              </a:rPr>
              <a:t>‹#›</a:t>
            </a:fld>
            <a:endParaRPr sz="1400">
              <a:solidFill>
                <a:schemeClr val="dk1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  <p:sp>
        <p:nvSpPr>
          <p:cNvPr id="142" name="Google Shape;142;p18"/>
          <p:cNvSpPr/>
          <p:nvPr/>
        </p:nvSpPr>
        <p:spPr>
          <a:xfrm>
            <a:off x="8709098" y="0"/>
            <a:ext cx="3483000" cy="365700"/>
          </a:xfrm>
          <a:prstGeom prst="parallelogram">
            <a:avLst>
              <a:gd fmla="val 78895" name="adj"/>
            </a:avLst>
          </a:prstGeom>
          <a:solidFill>
            <a:srgbClr val="1BA2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498700" y="717725"/>
            <a:ext cx="821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i="0" lang="th-TH" sz="4400" u="none" cap="none" strike="noStrike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วัตถุประสงค์การเรียนรู้ของ</a:t>
            </a:r>
            <a:r>
              <a:rPr lang="th-TH" sz="4400">
                <a:solidFill>
                  <a:srgbClr val="595959"/>
                </a:solidFill>
                <a:latin typeface="Prompt"/>
                <a:ea typeface="Prompt"/>
                <a:cs typeface="Prompt"/>
                <a:sym typeface="Prompt"/>
              </a:rPr>
              <a:t>รายวิชา</a:t>
            </a:r>
            <a:endParaRPr i="0" sz="4400" u="none" cap="none" strike="noStrike">
              <a:solidFill>
                <a:srgbClr val="595959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44" name="Google Shape;144;p18"/>
          <p:cNvSpPr/>
          <p:nvPr/>
        </p:nvSpPr>
        <p:spPr>
          <a:xfrm>
            <a:off x="1088450" y="1614300"/>
            <a:ext cx="10733700" cy="3887100"/>
          </a:xfrm>
          <a:prstGeom prst="roundRect">
            <a:avLst>
              <a:gd fmla="val 9229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th-TH" sz="22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1.สามารถใช้งาน cyberPi ได้</a:t>
            </a:r>
            <a:endParaRPr sz="2200">
              <a:solidFill>
                <a:srgbClr val="595959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th-TH" sz="22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2.สามารถใช้งาน mBot2 Platform ได้ทั้ง Blocked based และ Python</a:t>
            </a:r>
            <a:endParaRPr sz="2200">
              <a:solidFill>
                <a:srgbClr val="595959"/>
              </a:solidFill>
              <a:latin typeface="Sarabun"/>
              <a:ea typeface="Sarabun"/>
              <a:cs typeface="Sarabun"/>
              <a:sym typeface="Sarabu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th-TH" sz="2200">
                <a:solidFill>
                  <a:srgbClr val="595959"/>
                </a:solidFill>
                <a:latin typeface="Sarabun"/>
                <a:ea typeface="Sarabun"/>
                <a:cs typeface="Sarabun"/>
                <a:sym typeface="Sarabun"/>
              </a:rPr>
              <a:t>3.สามารถใช้งาน MQTT ผ่าน Platform HiveMQ</a:t>
            </a:r>
            <a:endParaRPr sz="2200">
              <a:solidFill>
                <a:srgbClr val="595959"/>
              </a:solidFill>
              <a:latin typeface="Sarabun"/>
              <a:ea typeface="Sarabun"/>
              <a:cs typeface="Sarabun"/>
              <a:sym typeface="Sarabu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/>
        </p:nvSpPr>
        <p:spPr>
          <a:xfrm>
            <a:off x="0" y="0"/>
            <a:ext cx="8755500" cy="20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-TH" sz="2700">
                <a:solidFill>
                  <a:srgbClr val="3A3A3A"/>
                </a:solidFill>
                <a:highlight>
                  <a:srgbClr val="FFFFFF"/>
                </a:highlight>
              </a:rPr>
              <a:t>MicroPython – Getting Started with MQTT on ESP32/ESP8266</a:t>
            </a:r>
            <a:endParaRPr b="1" sz="270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th-TH" sz="27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https://randomnerdtutorials.com/micropython-mqtt-esp32-esp8266/</a:t>
            </a:r>
            <a:r>
              <a:rPr b="1" lang="th-TH" sz="2700">
                <a:solidFill>
                  <a:srgbClr val="3A3A3A"/>
                </a:solidFill>
                <a:highlight>
                  <a:srgbClr val="FFFFFF"/>
                </a:highlight>
              </a:rPr>
              <a:t> </a:t>
            </a:r>
            <a:endParaRPr b="1" sz="2700">
              <a:solidFill>
                <a:srgbClr val="3A3A3A"/>
              </a:solidFill>
              <a:highlight>
                <a:srgbClr val="FFFFFF"/>
              </a:highlight>
            </a:endParaRPr>
          </a:p>
        </p:txBody>
      </p:sp>
      <p:pic>
        <p:nvPicPr>
          <p:cNvPr id="150" name="Google Shape;15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48800"/>
            <a:ext cx="10843590" cy="445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/>
        </p:nvSpPr>
        <p:spPr>
          <a:xfrm>
            <a:off x="0" y="0"/>
            <a:ext cx="11441100" cy="45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b="1" lang="th-TH" sz="2400">
                <a:solidFill>
                  <a:srgbClr val="3A3A3A"/>
                </a:solidFill>
                <a:highlight>
                  <a:srgbClr val="FFFFFF"/>
                </a:highlight>
              </a:rPr>
              <a:t>ขั้นตอน</a:t>
            </a:r>
            <a:endParaRPr b="1" sz="240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-381000" lvl="0" marL="457200" rtl="0" algn="l">
              <a:lnSpc>
                <a:spcPct val="130000"/>
              </a:lnSpc>
              <a:spcBef>
                <a:spcPts val="2600"/>
              </a:spcBef>
              <a:spcAft>
                <a:spcPts val="0"/>
              </a:spcAft>
              <a:buClr>
                <a:srgbClr val="3A3A3A"/>
              </a:buClr>
              <a:buSzPts val="2400"/>
              <a:buAutoNum type="arabicPeriod"/>
            </a:pPr>
            <a:r>
              <a:rPr b="1" lang="th-TH" sz="2400">
                <a:solidFill>
                  <a:srgbClr val="3A3A3A"/>
                </a:solidFill>
                <a:highlight>
                  <a:srgbClr val="FFFFFF"/>
                </a:highlight>
              </a:rPr>
              <a:t>MicroPython firmware</a:t>
            </a:r>
            <a:endParaRPr b="1" sz="240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th-TH" sz="1550">
                <a:solidFill>
                  <a:srgbClr val="3A3A3A"/>
                </a:solidFill>
                <a:highlight>
                  <a:srgbClr val="FFFFFF"/>
                </a:highlight>
              </a:rPr>
              <a:t>To program the ESP32 and ESP8266 with MicroPython, we use uPyCraft IDE as a programming environment. Follow the next tutorials to install uPyCraft IDE and flash MicroPython firmware on your board:</a:t>
            </a:r>
            <a:endParaRPr sz="155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-327025" lvl="0" marL="87630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rgbClr val="3A3A3A"/>
              </a:buClr>
              <a:buSzPts val="1550"/>
              <a:buChar char="●"/>
            </a:pPr>
            <a:r>
              <a:rPr lang="th-TH" sz="1550">
                <a:solidFill>
                  <a:srgbClr val="3A3A3A"/>
                </a:solidFill>
                <a:highlight>
                  <a:srgbClr val="FFFFFF"/>
                </a:highlight>
              </a:rPr>
              <a:t>Install uPyCraft IDE: 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Windows PC</a:t>
            </a:r>
            <a:r>
              <a:rPr lang="th-TH" sz="1550">
                <a:solidFill>
                  <a:srgbClr val="3A3A3A"/>
                </a:solidFill>
                <a:highlight>
                  <a:srgbClr val="FFFFFF"/>
                </a:highlight>
              </a:rPr>
              <a:t>, 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MacOS X</a:t>
            </a:r>
            <a:r>
              <a:rPr lang="th-TH" sz="1550">
                <a:solidFill>
                  <a:srgbClr val="3A3A3A"/>
                </a:solidFill>
                <a:highlight>
                  <a:srgbClr val="FFFFFF"/>
                </a:highlight>
              </a:rPr>
              <a:t>, or 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Linux Ubuntu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78E2"/>
              </a:buClr>
              <a:buSzPts val="1550"/>
              <a:buAutoNum type="romanLcPeriod"/>
            </a:pP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ลง Python Version ล่าสุด </a:t>
            </a:r>
            <a:r>
              <a:rPr lang="th-TH" sz="155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https://www.python.org/downloads/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78E2"/>
              </a:buClr>
              <a:buSzPts val="1550"/>
              <a:buAutoNum type="romanLcPeriod"/>
            </a:pP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ลง uPyCraft IDE </a:t>
            </a:r>
            <a:r>
              <a:rPr lang="th-TH" sz="155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https://randomnerdtutorials.com/uPyCraftWindows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 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0" marL="876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550"/>
              <a:buChar char="●"/>
            </a:pP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Flash/Upload MicroPython Firmware to ESP32 and ESP8266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78E2"/>
              </a:buClr>
              <a:buSzPts val="1550"/>
              <a:buAutoNum type="romanLcPeriod"/>
            </a:pPr>
            <a:r>
              <a:rPr lang="th-TH" sz="1550" u="sng">
                <a:solidFill>
                  <a:schemeClr val="hlink"/>
                </a:solidFill>
                <a:highlight>
                  <a:srgbClr val="FFFFFF"/>
                </a:highlight>
                <a:hlinkClick r:id="rId9"/>
              </a:rPr>
              <a:t>Download ESP32.bin สำหรับลงเป็น firmware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 หรือ Download </a:t>
            </a:r>
            <a:r>
              <a:rPr lang="th-TH" sz="1550" u="sng">
                <a:solidFill>
                  <a:schemeClr val="hlink"/>
                </a:solidFill>
                <a:highlight>
                  <a:srgbClr val="FFFFFF"/>
                </a:highlight>
                <a:hlinkClick r:id="rId10"/>
              </a:rPr>
              <a:t>https://micropython.org/resources/firmware/esp32-20220117-v1.18.bin</a:t>
            </a: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 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78E2"/>
              </a:buClr>
              <a:buSzPts val="1550"/>
              <a:buAutoNum type="romanLcPeriod"/>
            </a:pPr>
            <a:r>
              <a:rPr lang="th-TH" sz="1550">
                <a:solidFill>
                  <a:srgbClr val="1B78E2"/>
                </a:solidFill>
                <a:highlight>
                  <a:srgbClr val="FFFFFF"/>
                </a:highlight>
              </a:rPr>
              <a:t>ทำการ Flash ตามขั้นตอน</a:t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B78E2"/>
              </a:buClr>
              <a:buSzPts val="1550"/>
              <a:buAutoNum type="arabicPeriod"/>
            </a:pPr>
            <a:r>
              <a:t/>
            </a:r>
            <a:endParaRPr sz="1550">
              <a:solidFill>
                <a:srgbClr val="1B78E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533400"/>
            <a:ext cx="10677525" cy="46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/>
        </p:nvSpPr>
        <p:spPr>
          <a:xfrm>
            <a:off x="0" y="0"/>
            <a:ext cx="676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/>
              <a:t>Free MQTT Broker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-TH" u="sng">
                <a:solidFill>
                  <a:schemeClr val="hlink"/>
                </a:solidFill>
                <a:hlinkClick r:id="rId3"/>
              </a:rPr>
              <a:t>http://www.hivemq.com/demos/websocket-client/</a:t>
            </a:r>
            <a:r>
              <a:rPr lang="th-TH"/>
              <a:t> </a:t>
            </a:r>
            <a:endParaRPr/>
          </a:p>
        </p:txBody>
      </p:sp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77600"/>
            <a:ext cx="11887199" cy="3028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/>
        </p:nvSpPr>
        <p:spPr>
          <a:xfrm>
            <a:off x="0" y="1600200"/>
            <a:ext cx="11574300" cy="18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2600"/>
              </a:spcBef>
              <a:spcAft>
                <a:spcPts val="0"/>
              </a:spcAft>
              <a:buNone/>
            </a:pPr>
            <a:r>
              <a:rPr b="1" lang="th-TH" sz="2200">
                <a:solidFill>
                  <a:srgbClr val="3A3A3A"/>
                </a:solidFill>
                <a:highlight>
                  <a:srgbClr val="FFFFFF"/>
                </a:highlight>
              </a:rPr>
              <a:t>MicroPython firmware</a:t>
            </a:r>
            <a:endParaRPr b="1" sz="220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th-TH" sz="1350">
                <a:solidFill>
                  <a:srgbClr val="3A3A3A"/>
                </a:solidFill>
                <a:highlight>
                  <a:srgbClr val="FFFFFF"/>
                </a:highlight>
              </a:rPr>
              <a:t>To program the ESP32 and ESP8266 with MicroPython, we use uPyCraft IDE as a programming environment. Follow the next tutorials to install uPyCraft IDE and flash MicroPython firmware on your board:</a:t>
            </a:r>
            <a:endParaRPr sz="1350">
              <a:solidFill>
                <a:srgbClr val="3A3A3A"/>
              </a:solidFill>
              <a:highlight>
                <a:srgbClr val="FFFFFF"/>
              </a:highlight>
            </a:endParaRPr>
          </a:p>
          <a:p>
            <a:pPr indent="-314325" lvl="0" marL="876300" rtl="0" algn="l">
              <a:lnSpc>
                <a:spcPct val="115000"/>
              </a:lnSpc>
              <a:spcBef>
                <a:spcPts val="1900"/>
              </a:spcBef>
              <a:spcAft>
                <a:spcPts val="0"/>
              </a:spcAft>
              <a:buClr>
                <a:srgbClr val="3A3A3A"/>
              </a:buClr>
              <a:buSzPts val="1350"/>
              <a:buChar char="●"/>
            </a:pPr>
            <a:r>
              <a:rPr lang="th-TH" sz="1350">
                <a:solidFill>
                  <a:srgbClr val="3A3A3A"/>
                </a:solidFill>
                <a:highlight>
                  <a:srgbClr val="FFFFFF"/>
                </a:highlight>
              </a:rPr>
              <a:t>Install uPyCraft IDE: </a:t>
            </a:r>
            <a:r>
              <a:rPr lang="th-TH" sz="13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Windows PC</a:t>
            </a:r>
            <a:r>
              <a:rPr lang="th-TH" sz="1350">
                <a:solidFill>
                  <a:srgbClr val="3A3A3A"/>
                </a:solidFill>
                <a:highlight>
                  <a:srgbClr val="FFFFFF"/>
                </a:highlight>
              </a:rPr>
              <a:t>, </a:t>
            </a:r>
            <a:r>
              <a:rPr lang="th-TH" sz="13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MacOS X</a:t>
            </a:r>
            <a:r>
              <a:rPr lang="th-TH" sz="1350">
                <a:solidFill>
                  <a:srgbClr val="3A3A3A"/>
                </a:solidFill>
                <a:highlight>
                  <a:srgbClr val="FFFFFF"/>
                </a:highlight>
              </a:rPr>
              <a:t>, or </a:t>
            </a:r>
            <a:r>
              <a:rPr lang="th-TH" sz="13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Linux Ubuntu</a:t>
            </a:r>
            <a:endParaRPr sz="1350">
              <a:solidFill>
                <a:srgbClr val="1B78E2"/>
              </a:solidFill>
              <a:highlight>
                <a:srgbClr val="FFFFFF"/>
              </a:highlight>
            </a:endParaRPr>
          </a:p>
          <a:p>
            <a:pPr indent="-314325" lvl="0" marL="876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50"/>
              <a:buChar char="●"/>
            </a:pPr>
            <a:r>
              <a:rPr lang="th-TH" sz="1350">
                <a:solidFill>
                  <a:srgbClr val="1B78E2"/>
                </a:solidFill>
                <a:highlight>
                  <a:srgbClr val="FFFFFF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Flash/Upload MicroPython Firmware to ESP32 and ESP8266</a:t>
            </a:r>
            <a:endParaRPr sz="1350">
              <a:solidFill>
                <a:srgbClr val="1B78E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66800"/>
            <a:ext cx="2847975" cy="4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